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5" r:id="rId4"/>
    <p:sldId id="264" r:id="rId5"/>
    <p:sldId id="258" r:id="rId6"/>
    <p:sldId id="259" r:id="rId7"/>
    <p:sldId id="261" r:id="rId8"/>
    <p:sldId id="266" r:id="rId9"/>
    <p:sldId id="262" r:id="rId10"/>
    <p:sldId id="267" r:id="rId11"/>
    <p:sldId id="260" r:id="rId12"/>
    <p:sldId id="26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2"/>
  </p:normalViewPr>
  <p:slideViewPr>
    <p:cSldViewPr snapToGrid="0" snapToObjects="1">
      <p:cViewPr>
        <p:scale>
          <a:sx n="106" d="100"/>
          <a:sy n="106" d="100"/>
        </p:scale>
        <p:origin x="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08BB5-59E0-BA49-B7EC-47375A5FF285}" type="datetimeFigureOut">
              <a:rPr lang="en-US" smtClean="0"/>
              <a:t>5/21/21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AF8F90-F49D-1146-BDC1-20FAEC06D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178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AF8F90-F49D-1146-BDC1-20FAEC06D16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839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0EDD6-948E-B34A-A7ED-0AA49F3A88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949862-4C71-764D-8D73-A36D7C6570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E058C4-7BCD-7449-8339-AA1F959E9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52619-B90D-F945-965E-DA2B1B9556E7}" type="datetimeFigureOut">
              <a:rPr lang="en-US" smtClean="0"/>
              <a:t>5/21/21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E7C21B-FAA8-B24A-8329-9DFD3CAB3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832694-5F09-F94C-8BAB-0152DEF4A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64AB-D511-704F-9D16-758502AA4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188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09823-F33B-C246-8566-39218550F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4A37EF-D42A-D042-94F2-B63E0D5E51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62335-1BA6-6942-877F-B17B49C7F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52619-B90D-F945-965E-DA2B1B9556E7}" type="datetimeFigureOut">
              <a:rPr lang="en-US" smtClean="0"/>
              <a:t>5/21/21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B9B3A-B3BC-6E47-BCCC-A08873BDA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45B1C-B694-934F-84E0-91E63F435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64AB-D511-704F-9D16-758502AA4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572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47591E-FB07-4447-8511-3F3B51AB49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E9537E-E280-534D-BE88-C061A1766E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95F538-3537-924C-BAE1-46DEB3B24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52619-B90D-F945-965E-DA2B1B9556E7}" type="datetimeFigureOut">
              <a:rPr lang="en-US" smtClean="0"/>
              <a:t>5/21/21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2801E6-046C-804B-B24F-D8C587BA5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5E399-4FC1-7E4D-AB34-92D5EA521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64AB-D511-704F-9D16-758502AA4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90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8FF3E-FC71-6441-836E-B8DD076A6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844BB1-C873-874E-B9A5-130158A4CA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59F65-9B8C-2040-88B8-4AE988C10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52619-B90D-F945-965E-DA2B1B9556E7}" type="datetimeFigureOut">
              <a:rPr lang="en-US" smtClean="0"/>
              <a:t>5/21/21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5990CB-ABA0-9C4F-9CE3-F9884880C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72053E-5DF8-CB43-9A99-5490A3495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64AB-D511-704F-9D16-758502AA4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805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41ECA-1230-6447-970F-F2B2F8B76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B5C744-0B74-004D-9ACD-8BEE00C4D5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7C57F-1193-6C4C-889B-22943EE10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52619-B90D-F945-965E-DA2B1B9556E7}" type="datetimeFigureOut">
              <a:rPr lang="en-US" smtClean="0"/>
              <a:t>5/21/21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D38FFB-A076-164B-A546-1ED3F6009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1179D5-5C27-B046-9449-563E58315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64AB-D511-704F-9D16-758502AA4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497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D503E-3715-1F4C-A852-150199259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1BDC0-94ED-D44A-AFDD-CC813F7C1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7084E3-B30C-2241-AB4E-087891DF23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414951-9451-1F42-96A7-7EAF58188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52619-B90D-F945-965E-DA2B1B9556E7}" type="datetimeFigureOut">
              <a:rPr lang="en-US" smtClean="0"/>
              <a:t>5/21/21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EDF39A-5BB7-C04C-B565-6C4D7B51A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19E0BD-920E-524A-9D88-5F693C623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64AB-D511-704F-9D16-758502AA4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172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EAA17-593D-634F-94A7-3B13EEE2F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FD9B12-97B0-CB45-B8F8-C21735FEB2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81187C-98FD-024E-AF39-5BCE00F1E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2E4997-3AA0-E946-B522-F29BB32937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CE6511-81DF-6846-998A-7FD4D52D52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3278DE-D990-F14C-B7E7-B499B9DA9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52619-B90D-F945-965E-DA2B1B9556E7}" type="datetimeFigureOut">
              <a:rPr lang="en-US" smtClean="0"/>
              <a:t>5/21/21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5C149C-55C3-B143-ACEB-7823B2BCE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EF1536-EC9C-3540-8243-AC4892563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64AB-D511-704F-9D16-758502AA4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271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967C4-D697-044E-8AE0-8676D6C78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ED476A-9E1F-BE40-B292-031A69040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52619-B90D-F945-965E-DA2B1B9556E7}" type="datetimeFigureOut">
              <a:rPr lang="en-US" smtClean="0"/>
              <a:t>5/21/21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480CAF-63CD-6E4E-B7F7-297981722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1C5B23-3B88-724E-B9D2-6861632DF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64AB-D511-704F-9D16-758502AA4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779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47BE87-71C6-6C4F-9E23-E95F2474E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52619-B90D-F945-965E-DA2B1B9556E7}" type="datetimeFigureOut">
              <a:rPr lang="en-US" smtClean="0"/>
              <a:t>5/21/21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3FE9C5-1552-7B41-BD58-EAED55DC6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6EC451-3F5E-4A47-8D82-4E7A21E76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64AB-D511-704F-9D16-758502AA4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78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3CFCD-6E9E-3944-AF3E-7896DAB78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84522-683C-274D-AF27-A7D8B2FA9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5C697A-9F31-F746-BDA5-462A6CB8E1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2445B3-91D5-944F-B3B5-CFDAB03E9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52619-B90D-F945-965E-DA2B1B9556E7}" type="datetimeFigureOut">
              <a:rPr lang="en-US" smtClean="0"/>
              <a:t>5/21/21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C48497-2321-C64F-9687-A7902B9C6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6A6028-1E1B-AA4C-8812-EA5FB0E83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64AB-D511-704F-9D16-758502AA4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155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52B56-31C3-7D42-AFDB-4E2C451E8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0D1B98-3E02-4849-B482-E8B6CBB987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FF064F-E53C-E14F-9CC3-8C2808533C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6E1521-D8AB-9040-90B9-EA1E2258C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52619-B90D-F945-965E-DA2B1B9556E7}" type="datetimeFigureOut">
              <a:rPr lang="en-US" smtClean="0"/>
              <a:t>5/21/21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C4E3D5-A427-8B4F-82CC-C00E169C8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05B8E4-CB57-AA46-B1E5-861EA1B45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64AB-D511-704F-9D16-758502AA4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342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10DFE3-7AA1-4C4A-8C8A-095D2DD1E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EF87A3-7440-A840-8FE3-8D1D9FC309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BB3B5-7FEA-354D-88A3-48238EB6F5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652619-B90D-F945-965E-DA2B1B9556E7}" type="datetimeFigureOut">
              <a:rPr lang="en-US" smtClean="0"/>
              <a:t>5/21/21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F665DD-EF38-6049-A044-8B11353C76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2CE88-4C7D-7F48-8A27-C833FDB10A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9A64AB-D511-704F-9D16-758502AA4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29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ngimg.com/download/38094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Snowy_%C3%85reskutan_Ski_lift.jpg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604110B6-8CFF-4161-878A-D81006D412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1" y="0"/>
            <a:ext cx="12191999" cy="75090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3255EB-A413-0046-90F6-8442284F14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7832" y="325549"/>
            <a:ext cx="10457848" cy="376149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Big Mountain Ski Resort </a:t>
            </a:r>
            <a:br>
              <a:rPr lang="en-US" sz="5400" dirty="0">
                <a:solidFill>
                  <a:srgbClr val="FFFFFF"/>
                </a:solidFill>
              </a:rPr>
            </a:br>
            <a:r>
              <a:rPr lang="en-US" sz="5400" dirty="0">
                <a:solidFill>
                  <a:srgbClr val="FFFFFF"/>
                </a:solidFill>
              </a:rPr>
              <a:t>Data Science Project</a:t>
            </a:r>
            <a:br>
              <a:rPr lang="en-US" sz="5400" dirty="0">
                <a:solidFill>
                  <a:srgbClr val="FFFFFF"/>
                </a:solidFill>
              </a:rPr>
            </a:br>
            <a:r>
              <a:rPr lang="en-US" sz="5400" dirty="0">
                <a:solidFill>
                  <a:srgbClr val="FFFFFF"/>
                </a:solidFill>
              </a:rPr>
              <a:t> Executive Summary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D9A549-E601-694C-ACEB-9BCB051874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7556" y="4352582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Aysen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Gungel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Colak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05/20/2021</a:t>
            </a:r>
          </a:p>
        </p:txBody>
      </p:sp>
    </p:spTree>
    <p:extLst>
      <p:ext uri="{BB962C8B-B14F-4D97-AF65-F5344CB8AC3E}">
        <p14:creationId xmlns:p14="http://schemas.microsoft.com/office/powerpoint/2010/main" val="3958765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B0E419-B9F3-A049-8C50-F63836AF98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Scenario 4: </a:t>
            </a:r>
            <a:r>
              <a:rPr lang="en-US" dirty="0"/>
              <a:t>Increase the longest run by 0.2 mile to boast 3.5 miles length, requiring an additional snow making coverage of 4 acres.</a:t>
            </a:r>
          </a:p>
          <a:p>
            <a:endParaRPr lang="en-US" dirty="0"/>
          </a:p>
          <a:p>
            <a:r>
              <a:rPr lang="en-US" dirty="0"/>
              <a:t>This model does not suggest any difference in ticket price. 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A02CE25-60FE-9949-AF13-454BB39E3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Modeling Results and Analysis</a:t>
            </a:r>
          </a:p>
        </p:txBody>
      </p:sp>
    </p:spTree>
    <p:extLst>
      <p:ext uri="{BB962C8B-B14F-4D97-AF65-F5344CB8AC3E}">
        <p14:creationId xmlns:p14="http://schemas.microsoft.com/office/powerpoint/2010/main" val="1159152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EE362-66E4-9A4D-92D3-7522FA0D0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621B5-0130-BE4E-A71E-5CB0AFB570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316" y="1431758"/>
            <a:ext cx="10956758" cy="4781300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endParaRPr lang="en-US" sz="3800" b="1" dirty="0"/>
          </a:p>
          <a:p>
            <a:pPr marL="0" indent="0">
              <a:buNone/>
            </a:pPr>
            <a:r>
              <a:rPr lang="en-US" sz="3800" b="1" dirty="0"/>
              <a:t>The second and the third scenarios would make a significant difference in terms of value added. </a:t>
            </a:r>
            <a:endParaRPr lang="en-US" sz="3800" b="1" dirty="0">
              <a:effectLst/>
            </a:endParaRPr>
          </a:p>
          <a:p>
            <a:pPr marL="0" indent="0">
              <a:buNone/>
            </a:pPr>
            <a:endParaRPr lang="en-US" sz="3800" dirty="0"/>
          </a:p>
          <a:p>
            <a:pPr marL="0" indent="0">
              <a:buNone/>
            </a:pPr>
            <a:r>
              <a:rPr lang="en-US" sz="3800" dirty="0"/>
              <a:t>However, decision makers should keep in mind that either solution would bring additional costs like:</a:t>
            </a:r>
          </a:p>
          <a:p>
            <a:pPr marL="0" indent="0">
              <a:buNone/>
            </a:pPr>
            <a:endParaRPr lang="en-US" sz="3800" b="0" dirty="0">
              <a:effectLst/>
            </a:endParaRPr>
          </a:p>
          <a:p>
            <a:r>
              <a:rPr lang="en-US" sz="3800" dirty="0"/>
              <a:t>Investment cost &amp; maintenance(electricity, labor cost, insurance etc.)</a:t>
            </a:r>
            <a:endParaRPr lang="en-US" sz="3800" b="0" dirty="0">
              <a:effectLst/>
            </a:endParaRPr>
          </a:p>
          <a:p>
            <a:r>
              <a:rPr lang="en-US" sz="3800" dirty="0"/>
              <a:t>Avoidance of risk of avalanches during operation and possible shutdowns</a:t>
            </a:r>
          </a:p>
          <a:p>
            <a:r>
              <a:rPr lang="en-US" sz="3800" dirty="0"/>
              <a:t>Time of delay in openings in case of wind, fog, avalanche or accident </a:t>
            </a:r>
            <a:endParaRPr lang="en-US" sz="3800" b="0" dirty="0">
              <a:effectLst/>
            </a:endParaRPr>
          </a:p>
          <a:p>
            <a:r>
              <a:rPr lang="en-US" sz="3800" dirty="0"/>
              <a:t>Grooming machine’s extras like fuel, leasing, insurance, maintenance, staff depending on the  degree of automation</a:t>
            </a:r>
            <a:endParaRPr lang="en-US" sz="3800" b="0" dirty="0">
              <a:effectLst/>
            </a:endParaRPr>
          </a:p>
          <a:p>
            <a:r>
              <a:rPr lang="en-US" sz="3800" dirty="0"/>
              <a:t>Grooming cost per acre</a:t>
            </a:r>
            <a:endParaRPr lang="en-US" sz="3800" b="0" dirty="0">
              <a:effectLst/>
            </a:endParaRPr>
          </a:p>
          <a:p>
            <a:r>
              <a:rPr lang="en-US" sz="3800" dirty="0"/>
              <a:t>Depreciation</a:t>
            </a:r>
            <a:br>
              <a:rPr lang="en-US" b="0" dirty="0">
                <a:effectLst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434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814E6A-9642-0947-A469-8A746DD9FF59}"/>
              </a:ext>
            </a:extLst>
          </p:cNvPr>
          <p:cNvSpPr/>
          <p:nvPr/>
        </p:nvSpPr>
        <p:spPr>
          <a:xfrm>
            <a:off x="3747312" y="2505670"/>
            <a:ext cx="4264245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6000" b="1" cap="none" spc="0" dirty="0">
                <a:ln/>
                <a:solidFill>
                  <a:schemeClr val="accent3"/>
                </a:solidFill>
                <a:effectLst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891747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0AAF2-86D4-C04E-B4B3-81A2A375F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1.Problem Identification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6F57A-8135-2944-BB86-3B98C84B2C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 aim of the project was helping the Big Mountain Ski Resort in Montana to maintain or increase its profit margin by offsetting the newly added chair cost of $1.54M with a data-driven price strategy followed by an adjustment to the ticket prices. 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former pricing strategy before data science’s involvement was charging a premium above the average price of resorts in its ski resort market segment.</a:t>
            </a:r>
          </a:p>
          <a:p>
            <a:endParaRPr lang="en-US" dirty="0"/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215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97A2F-8155-A74C-B020-6C86714BB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86074" cy="4351338"/>
          </a:xfrm>
        </p:spPr>
        <p:txBody>
          <a:bodyPr>
            <a:normAutofit/>
          </a:bodyPr>
          <a:lstStyle/>
          <a:p>
            <a:r>
              <a:rPr lang="en-US" sz="2600" dirty="0"/>
              <a:t>This approach resulted in a suspicion that Big Mountain does not get advantage on its facilities as much as it could. </a:t>
            </a:r>
          </a:p>
          <a:p>
            <a:endParaRPr lang="en-US" sz="2600" b="0" dirty="0">
              <a:effectLst/>
            </a:endParaRPr>
          </a:p>
          <a:p>
            <a:pPr marL="0" indent="0">
              <a:buNone/>
            </a:pPr>
            <a:endParaRPr lang="en-US" sz="2600" b="0" dirty="0">
              <a:effectLst/>
            </a:endParaRPr>
          </a:p>
          <a:p>
            <a:r>
              <a:rPr lang="en-US" sz="2600" dirty="0"/>
              <a:t>Positioning in the market average does not provide the business which facilities would add more value.</a:t>
            </a:r>
            <a:br>
              <a:rPr lang="en-US" sz="2600" dirty="0"/>
            </a:br>
            <a:endParaRPr lang="en-US" sz="26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B81183E-B3D8-7D47-BEB3-2DEBF7121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1.Problem Identification</a:t>
            </a: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93CF3DA7-B6C1-7A47-92B1-2CD35B23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170821" y="1263317"/>
            <a:ext cx="3789947" cy="3816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888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snow, outdoor, transport&#10;&#10;Description automatically generated">
            <a:extLst>
              <a:ext uri="{FF2B5EF4-FFF2-40B4-BE49-F238E27FC236}">
                <a16:creationId xmlns:a16="http://schemas.microsoft.com/office/drawing/2014/main" id="{692CB3DB-6A74-2C4C-B3A8-2318A51488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4696" r="18480" b="1"/>
          <a:stretch/>
        </p:blipFill>
        <p:spPr>
          <a:xfrm>
            <a:off x="3393934" y="0"/>
            <a:ext cx="8798066" cy="6857999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2357CBE-DFDC-A641-B9D2-942F67923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6101454" cy="1325563"/>
          </a:xfrm>
        </p:spPr>
        <p:txBody>
          <a:bodyPr>
            <a:normAutofit/>
          </a:bodyPr>
          <a:lstStyle/>
          <a:p>
            <a:r>
              <a:rPr lang="en-US" dirty="0"/>
              <a:t>1.Problem Identification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4A37E-812E-7E42-92AA-01DA6B69D8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3941499" cy="41543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 data-driven, analytical approach highlights a number of changes in facilities that will provide value by: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either cutting costs without reducing the ticket price or</a:t>
            </a:r>
          </a:p>
          <a:p>
            <a:endParaRPr lang="en-US" sz="2000" dirty="0"/>
          </a:p>
          <a:p>
            <a:r>
              <a:rPr lang="en-US" sz="2000" dirty="0"/>
              <a:t>supporting an even higher ticket price.</a:t>
            </a:r>
            <a:endParaRPr lang="en-US" sz="2000" b="0" dirty="0">
              <a:effectLst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25127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7B999-8B53-8E47-B4CB-49B739300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2.Recommendations and Key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87981-0D4F-9348-9EA5-2075FAFC2B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The features that emerged as significant to weekend adult ticket price are: </a:t>
            </a:r>
          </a:p>
          <a:p>
            <a:pPr marL="0" indent="0">
              <a:buNone/>
            </a:pPr>
            <a:endParaRPr lang="en-US" b="0" dirty="0">
              <a:effectLst/>
            </a:endParaRPr>
          </a:p>
          <a:p>
            <a:pPr fontAlgn="base"/>
            <a:r>
              <a:rPr lang="en-US" dirty="0"/>
              <a:t>Vertical drop</a:t>
            </a:r>
          </a:p>
          <a:p>
            <a:pPr fontAlgn="base"/>
            <a:r>
              <a:rPr lang="en-US" dirty="0"/>
              <a:t>Snow making</a:t>
            </a:r>
          </a:p>
          <a:p>
            <a:pPr fontAlgn="base"/>
            <a:r>
              <a:rPr lang="en-US" dirty="0"/>
              <a:t>Total number of chairs</a:t>
            </a:r>
          </a:p>
          <a:p>
            <a:pPr fontAlgn="base"/>
            <a:r>
              <a:rPr lang="en-US" dirty="0"/>
              <a:t>Number of fast quads</a:t>
            </a:r>
          </a:p>
          <a:p>
            <a:pPr fontAlgn="base"/>
            <a:r>
              <a:rPr lang="en-US" dirty="0"/>
              <a:t>Runs</a:t>
            </a:r>
          </a:p>
          <a:p>
            <a:pPr fontAlgn="base"/>
            <a:r>
              <a:rPr lang="en-US" dirty="0"/>
              <a:t>Longest run </a:t>
            </a:r>
          </a:p>
          <a:p>
            <a:pPr fontAlgn="base"/>
            <a:r>
              <a:rPr lang="en-US" dirty="0"/>
              <a:t>Trams</a:t>
            </a:r>
          </a:p>
          <a:p>
            <a:pPr fontAlgn="base"/>
            <a:r>
              <a:rPr lang="en-US" dirty="0"/>
              <a:t>Skiable Terrain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143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B0619-699F-8B42-B88A-5322491B7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Modeling Results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49CBD-25C3-FE41-9A88-9C693D5D3B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6236"/>
            <a:ext cx="10928684" cy="4667250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endParaRPr lang="en-US" sz="9600" dirty="0"/>
          </a:p>
          <a:p>
            <a:pPr marL="0" indent="0">
              <a:buNone/>
            </a:pPr>
            <a:r>
              <a:rPr lang="en-US" sz="9600" dirty="0"/>
              <a:t>The linear regression model is based on the following scenarios:</a:t>
            </a:r>
          </a:p>
          <a:p>
            <a:pPr marL="0" indent="0">
              <a:buNone/>
            </a:pPr>
            <a:endParaRPr lang="en-US" sz="5100" b="0" dirty="0">
              <a:effectLst/>
            </a:endParaRPr>
          </a:p>
          <a:p>
            <a:pPr fontAlgn="base"/>
            <a:r>
              <a:rPr lang="en-US" sz="8600" b="1" dirty="0"/>
              <a:t>Scenario 1: </a:t>
            </a:r>
            <a:r>
              <a:rPr lang="en-US" sz="8600" dirty="0"/>
              <a:t>Permanently closing down up to 10 of the least used runs. </a:t>
            </a:r>
          </a:p>
          <a:p>
            <a:pPr fontAlgn="base"/>
            <a:endParaRPr lang="en-US" sz="8600" dirty="0"/>
          </a:p>
          <a:p>
            <a:pPr fontAlgn="base"/>
            <a:r>
              <a:rPr lang="en-US" sz="8600" b="1" dirty="0"/>
              <a:t>Scenario 2:</a:t>
            </a:r>
            <a:r>
              <a:rPr lang="en-US" sz="8600" dirty="0"/>
              <a:t> Increase the vertical drop by adding a run to a point 150 feet lower down but requiring the installation of an additional chair lift to bring skiers back up, without additional snow making.</a:t>
            </a:r>
          </a:p>
          <a:p>
            <a:pPr fontAlgn="base"/>
            <a:endParaRPr lang="en-US" sz="8600" dirty="0"/>
          </a:p>
          <a:p>
            <a:pPr fontAlgn="base"/>
            <a:r>
              <a:rPr lang="en-US" sz="8600" b="1" dirty="0"/>
              <a:t>Scenario 3: </a:t>
            </a:r>
            <a:r>
              <a:rPr lang="en-US" sz="8600" dirty="0"/>
              <a:t>Same as number 2 and 2 acres of snow making cover is added.</a:t>
            </a:r>
          </a:p>
          <a:p>
            <a:pPr marL="0" indent="0" fontAlgn="base">
              <a:buNone/>
            </a:pPr>
            <a:endParaRPr lang="en-US" sz="8600" dirty="0"/>
          </a:p>
          <a:p>
            <a:pPr fontAlgn="base"/>
            <a:r>
              <a:rPr lang="en-US" sz="8600" b="1" dirty="0"/>
              <a:t>Scenario 4: </a:t>
            </a:r>
            <a:r>
              <a:rPr lang="en-US" sz="8600" dirty="0"/>
              <a:t>Increase the longest run by 0.2 mile to boast 3.5 miles length, requiring an additional snow making coverage of 4 acres.</a:t>
            </a:r>
          </a:p>
          <a:p>
            <a:pPr marL="0" indent="0">
              <a:buNone/>
            </a:pPr>
            <a:br>
              <a:rPr lang="en-US" sz="8600" b="0" dirty="0">
                <a:effectLst/>
              </a:rPr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104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F3FD4-C90F-7846-B0C0-821B3B35A3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Scenario 1: </a:t>
            </a:r>
            <a:r>
              <a:rPr lang="en-US" dirty="0"/>
              <a:t>Permanently closing down up to 10 of the least used runs.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The model says closing one run makes no difference. Closing 2 and 3 successively reduces support for ticket price and so revenue.</a:t>
            </a:r>
          </a:p>
          <a:p>
            <a:endParaRPr lang="en-US" dirty="0"/>
          </a:p>
          <a:p>
            <a:r>
              <a:rPr lang="en-US" dirty="0"/>
              <a:t>If Big Mountain closes down 3 runs, it seems they may as well close down 4 or 5 as there's no further loss in ticket price. Increasing the closures down to 6 or more leads to a large drop.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24347CC-22AC-3C4F-8232-00A347760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Modeling Results and Analysis</a:t>
            </a:r>
          </a:p>
        </p:txBody>
      </p:sp>
    </p:spTree>
    <p:extLst>
      <p:ext uri="{BB962C8B-B14F-4D97-AF65-F5344CB8AC3E}">
        <p14:creationId xmlns:p14="http://schemas.microsoft.com/office/powerpoint/2010/main" val="14959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B5F14-907C-5344-9BB1-022BF6CECD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Scenario 2:</a:t>
            </a:r>
            <a:r>
              <a:rPr lang="en-US" dirty="0"/>
              <a:t> Increase the vertical drop by adding a run to a point 150 feet lower down but requiring the installation of an additional chair lift to bring skiers back up, without additional snow making.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This scenario increases support for ticket price by $8.61.</a:t>
            </a:r>
          </a:p>
          <a:p>
            <a:pPr marL="0" indent="0">
              <a:buNone/>
            </a:pPr>
            <a:endParaRPr lang="en-US" b="0" dirty="0">
              <a:effectLst/>
            </a:endParaRPr>
          </a:p>
          <a:p>
            <a:r>
              <a:rPr lang="en-US" dirty="0"/>
              <a:t>Over the season, this could be expected to amount to $15065471.</a:t>
            </a:r>
            <a:endParaRPr lang="en-US" b="0" dirty="0">
              <a:effectLst/>
            </a:endParaRP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1692D57-DA43-384A-904C-4614FC703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Modeling Results and Analysis</a:t>
            </a:r>
          </a:p>
        </p:txBody>
      </p:sp>
    </p:spTree>
    <p:extLst>
      <p:ext uri="{BB962C8B-B14F-4D97-AF65-F5344CB8AC3E}">
        <p14:creationId xmlns:p14="http://schemas.microsoft.com/office/powerpoint/2010/main" val="1316163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B5F14-907C-5344-9BB1-022BF6CECD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Scenario 3:</a:t>
            </a:r>
            <a:r>
              <a:rPr lang="en-US" dirty="0"/>
              <a:t> Increase the vertical drop by adding a run to a point 150 feet lower down but requiring the installation of an additional chair lift to bring skiers back up. Also, 2 acres of snow making cover is added.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This scenario increases support for ticket price by $9.90.</a:t>
            </a:r>
          </a:p>
          <a:p>
            <a:endParaRPr lang="en-US" b="0" dirty="0">
              <a:effectLst/>
            </a:endParaRPr>
          </a:p>
          <a:p>
            <a:r>
              <a:rPr lang="en-US" dirty="0"/>
              <a:t>Over the season, this could be expected to amount to $17322717.</a:t>
            </a:r>
            <a:endParaRPr lang="en-US" b="0" dirty="0">
              <a:effectLst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1692D57-DA43-384A-904C-4614FC703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Modeling Results and Analysis</a:t>
            </a:r>
          </a:p>
        </p:txBody>
      </p:sp>
    </p:spTree>
    <p:extLst>
      <p:ext uri="{BB962C8B-B14F-4D97-AF65-F5344CB8AC3E}">
        <p14:creationId xmlns:p14="http://schemas.microsoft.com/office/powerpoint/2010/main" val="14917565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704</Words>
  <Application>Microsoft Macintosh PowerPoint</Application>
  <PresentationFormat>Widescreen</PresentationFormat>
  <Paragraphs>80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Big Mountain Ski Resort  Data Science Project  Executive Summary</vt:lpstr>
      <vt:lpstr>1.Problem Identification</vt:lpstr>
      <vt:lpstr>1.Problem Identification</vt:lpstr>
      <vt:lpstr>1.Problem Identification</vt:lpstr>
      <vt:lpstr>2.Recommendations and Key Findings</vt:lpstr>
      <vt:lpstr>3. Modeling Results and Analysis</vt:lpstr>
      <vt:lpstr>3. Modeling Results and Analysis</vt:lpstr>
      <vt:lpstr>3. Modeling Results and Analysis</vt:lpstr>
      <vt:lpstr>3. Modeling Results and Analysis</vt:lpstr>
      <vt:lpstr>3. Modeling Results and Analysis</vt:lpstr>
      <vt:lpstr>4.Conclusion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Mountain Ski Resort  Data Science Project  Executive Summary</dc:title>
  <dc:creator>AYSEN GUNGEL COLAK</dc:creator>
  <cp:lastModifiedBy>AYSEN GUNGEL COLAK</cp:lastModifiedBy>
  <cp:revision>9</cp:revision>
  <dcterms:created xsi:type="dcterms:W3CDTF">2021-05-21T20:38:56Z</dcterms:created>
  <dcterms:modified xsi:type="dcterms:W3CDTF">2021-05-21T22:53:06Z</dcterms:modified>
</cp:coreProperties>
</file>

<file path=docProps/thumbnail.jpeg>
</file>